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57" r:id="rId6"/>
    <p:sldId id="260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>
        <p:scale>
          <a:sx n="125" d="100"/>
          <a:sy n="125" d="100"/>
        </p:scale>
        <p:origin x="90" y="-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Box 144"/>
          <p:cNvSpPr txBox="1"/>
          <p:nvPr/>
        </p:nvSpPr>
        <p:spPr>
          <a:xfrm>
            <a:off x="1823544" y="1243952"/>
            <a:ext cx="8970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dirty="0" smtClean="0"/>
              <a:t>Repainting Phase 2 The Seed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1823544" y="2216159"/>
            <a:ext cx="8970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dirty="0" smtClean="0"/>
              <a:t>TSK Synergy </a:t>
            </a:r>
            <a:r>
              <a:rPr lang="en-MY" sz="2800" dirty="0" err="1" smtClean="0"/>
              <a:t>Sdn</a:t>
            </a:r>
            <a:r>
              <a:rPr lang="en-MY" sz="2800" dirty="0" smtClean="0"/>
              <a:t> </a:t>
            </a:r>
            <a:r>
              <a:rPr lang="en-MY" sz="2800" dirty="0" err="1" smtClean="0"/>
              <a:t>Bhd</a:t>
            </a:r>
            <a:endParaRPr lang="en-MY" sz="2800" dirty="0" smtClean="0"/>
          </a:p>
        </p:txBody>
      </p:sp>
      <p:sp>
        <p:nvSpPr>
          <p:cNvPr id="147" name="TextBox 146"/>
          <p:cNvSpPr txBox="1"/>
          <p:nvPr/>
        </p:nvSpPr>
        <p:spPr>
          <a:xfrm>
            <a:off x="1823544" y="3104283"/>
            <a:ext cx="8970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dirty="0" smtClean="0"/>
              <a:t>Work preparation summary</a:t>
            </a:r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16772" y="538645"/>
            <a:ext cx="2638097" cy="37837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Project Summary</a:t>
            </a:r>
            <a:endParaRPr lang="en-MY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494520"/>
              </p:ext>
            </p:extLst>
          </p:nvPr>
        </p:nvGraphicFramePr>
        <p:xfrm>
          <a:off x="1173163" y="1650984"/>
          <a:ext cx="9525316" cy="2243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1653">
                  <a:extLst>
                    <a:ext uri="{9D8B030D-6E8A-4147-A177-3AD203B41FA5}">
                      <a16:colId xmlns:a16="http://schemas.microsoft.com/office/drawing/2014/main" val="138352798"/>
                    </a:ext>
                  </a:extLst>
                </a:gridCol>
                <a:gridCol w="1883663">
                  <a:extLst>
                    <a:ext uri="{9D8B030D-6E8A-4147-A177-3AD203B41FA5}">
                      <a16:colId xmlns:a16="http://schemas.microsoft.com/office/drawing/2014/main" val="3329990464"/>
                    </a:ext>
                  </a:extLst>
                </a:gridCol>
              </a:tblGrid>
              <a:tr h="373891">
                <a:tc>
                  <a:txBody>
                    <a:bodyPr/>
                    <a:lstStyle/>
                    <a:p>
                      <a:r>
                        <a:rPr lang="en-MY" dirty="0" smtClean="0"/>
                        <a:t>Item (Painting)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16326"/>
                  </a:ext>
                </a:extLst>
              </a:tr>
              <a:tr h="373891">
                <a:tc>
                  <a:txBody>
                    <a:bodyPr/>
                    <a:lstStyle/>
                    <a:p>
                      <a:r>
                        <a:rPr lang="en-MY" dirty="0" smtClean="0"/>
                        <a:t>Townhouse 3-Storey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block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01116"/>
                  </a:ext>
                </a:extLst>
              </a:tr>
              <a:tr h="373891">
                <a:tc>
                  <a:txBody>
                    <a:bodyPr/>
                    <a:lstStyle/>
                    <a:p>
                      <a:r>
                        <a:rPr lang="en-MY" dirty="0" smtClean="0"/>
                        <a:t>Apartment 6-Storey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block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011547"/>
                  </a:ext>
                </a:extLst>
              </a:tr>
              <a:tr h="373891">
                <a:tc>
                  <a:txBody>
                    <a:bodyPr/>
                    <a:lstStyle/>
                    <a:p>
                      <a:r>
                        <a:rPr lang="en-MY" dirty="0" smtClean="0"/>
                        <a:t>Clubhouse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845078"/>
                  </a:ext>
                </a:extLst>
              </a:tr>
              <a:tr h="373891">
                <a:tc>
                  <a:txBody>
                    <a:bodyPr/>
                    <a:lstStyle/>
                    <a:p>
                      <a:r>
                        <a:rPr lang="en-MY" dirty="0" smtClean="0"/>
                        <a:t>TNB</a:t>
                      </a:r>
                      <a:r>
                        <a:rPr lang="en-MY" baseline="0" dirty="0" smtClean="0"/>
                        <a:t> Substation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385870"/>
                  </a:ext>
                </a:extLst>
              </a:tr>
              <a:tr h="373891">
                <a:tc>
                  <a:txBody>
                    <a:bodyPr/>
                    <a:lstStyle/>
                    <a:p>
                      <a:r>
                        <a:rPr lang="en-MY" baseline="0" dirty="0" smtClean="0"/>
                        <a:t>Guardhouse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340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84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03901" y="464999"/>
            <a:ext cx="3709365" cy="37837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Team Arrangement (Painting Only)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4895267" y="1753748"/>
            <a:ext cx="1030014" cy="36260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>
                <a:solidFill>
                  <a:srgbClr val="FF0000"/>
                </a:solidFill>
              </a:rPr>
              <a:t>PM 1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4975" y="2825788"/>
            <a:ext cx="451942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SE 1 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87295" y="2921119"/>
            <a:ext cx="451942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SE 2 </a:t>
            </a:r>
            <a:endParaRPr lang="en-MY" sz="1200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410274" y="2116356"/>
            <a:ext cx="0" cy="4961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56394" y="4138505"/>
            <a:ext cx="1583330" cy="3355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1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56394" y="4743131"/>
            <a:ext cx="1583330" cy="3595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10801678" y="521448"/>
            <a:ext cx="0" cy="61800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11123215" y="2750353"/>
            <a:ext cx="1150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SE / SV</a:t>
            </a:r>
          </a:p>
          <a:p>
            <a:r>
              <a:rPr lang="en-MY" sz="1200" dirty="0" smtClean="0"/>
              <a:t>= </a:t>
            </a:r>
            <a:r>
              <a:rPr lang="en-MY" sz="1200" dirty="0"/>
              <a:t>3</a:t>
            </a:r>
            <a:r>
              <a:rPr lang="en-MY" sz="1200" dirty="0" smtClean="0"/>
              <a:t>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</a:t>
            </a:r>
            <a:r>
              <a:rPr lang="en-MY" sz="1200" dirty="0">
                <a:solidFill>
                  <a:srgbClr val="FF0000"/>
                </a:solidFill>
              </a:rPr>
              <a:t>2</a:t>
            </a:r>
            <a:r>
              <a:rPr lang="en-MY" sz="1200" dirty="0" smtClean="0">
                <a:solidFill>
                  <a:srgbClr val="FF0000"/>
                </a:solidFill>
              </a:rPr>
              <a:t>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1123215" y="3779856"/>
            <a:ext cx="1006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/>
              <a:t>W</a:t>
            </a:r>
            <a:r>
              <a:rPr lang="en-MY" sz="1200" dirty="0" smtClean="0"/>
              <a:t>orker</a:t>
            </a:r>
          </a:p>
          <a:p>
            <a:r>
              <a:rPr lang="en-MY" sz="1200" dirty="0" smtClean="0"/>
              <a:t>= 40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- 40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10929594" y="4739297"/>
            <a:ext cx="10064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400" dirty="0" smtClean="0"/>
              <a:t>= 46 org</a:t>
            </a:r>
          </a:p>
          <a:p>
            <a:endParaRPr lang="en-MY" sz="1400" dirty="0"/>
          </a:p>
          <a:p>
            <a:r>
              <a:rPr lang="en-MY" sz="1400" dirty="0" smtClean="0">
                <a:solidFill>
                  <a:srgbClr val="FF0000"/>
                </a:solidFill>
              </a:rPr>
              <a:t>= Required 5 org in house</a:t>
            </a:r>
          </a:p>
          <a:p>
            <a:endParaRPr lang="en-MY" sz="1400" dirty="0" smtClean="0">
              <a:solidFill>
                <a:srgbClr val="FF0000"/>
              </a:solidFill>
            </a:endParaRPr>
          </a:p>
          <a:p>
            <a:r>
              <a:rPr lang="en-MY" sz="1400" dirty="0" smtClean="0">
                <a:solidFill>
                  <a:srgbClr val="FF0000"/>
                </a:solidFill>
              </a:rPr>
              <a:t>= Required minimum 40 org Sub</a:t>
            </a:r>
            <a:endParaRPr lang="en-MY" sz="1400" dirty="0">
              <a:solidFill>
                <a:srgbClr val="FF0000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6440288" y="1770062"/>
            <a:ext cx="2695928" cy="36260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>
                <a:solidFill>
                  <a:srgbClr val="FF0000"/>
                </a:solidFill>
              </a:rPr>
              <a:t>+ QS 1 + Safety Officer 1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11113352" y="1977146"/>
            <a:ext cx="1150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QS + SO</a:t>
            </a:r>
          </a:p>
          <a:p>
            <a:r>
              <a:rPr lang="en-MY" sz="1200" dirty="0" smtClean="0"/>
              <a:t>= </a:t>
            </a:r>
            <a:r>
              <a:rPr lang="en-MY" sz="1200" dirty="0"/>
              <a:t>2</a:t>
            </a:r>
            <a:r>
              <a:rPr lang="en-MY" sz="1200" dirty="0" smtClean="0"/>
              <a:t>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</a:t>
            </a:r>
            <a:r>
              <a:rPr lang="en-MY" sz="1200" dirty="0">
                <a:solidFill>
                  <a:srgbClr val="FF0000"/>
                </a:solidFill>
              </a:rPr>
              <a:t>2</a:t>
            </a:r>
            <a:r>
              <a:rPr lang="en-MY" sz="1200" dirty="0" smtClean="0">
                <a:solidFill>
                  <a:srgbClr val="FF0000"/>
                </a:solidFill>
              </a:rPr>
              <a:t>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11123215" y="1169777"/>
            <a:ext cx="1150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PM</a:t>
            </a:r>
          </a:p>
          <a:p>
            <a:r>
              <a:rPr lang="en-MY" sz="1200" dirty="0" smtClean="0"/>
              <a:t>= 1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- 1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9213546" y="3767430"/>
            <a:ext cx="957011" cy="3355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>
                <a:solidFill>
                  <a:srgbClr val="FF0000"/>
                </a:solidFill>
              </a:rPr>
              <a:t>5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2650797" y="4138505"/>
            <a:ext cx="957011" cy="3355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2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5821919" y="3743448"/>
            <a:ext cx="957011" cy="33559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>
                <a:solidFill>
                  <a:srgbClr val="FF0000"/>
                </a:solidFill>
              </a:rPr>
              <a:t>A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7039227" y="3749842"/>
            <a:ext cx="957011" cy="33559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8151126" y="3767430"/>
            <a:ext cx="957011" cy="3355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2644841" y="4739297"/>
            <a:ext cx="957011" cy="35957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5821919" y="4337366"/>
            <a:ext cx="957011" cy="35957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8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045183" y="4334616"/>
            <a:ext cx="957011" cy="35957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8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8149201" y="4355851"/>
            <a:ext cx="957011" cy="3595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9213546" y="4355851"/>
            <a:ext cx="957011" cy="3595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2580946" y="2606396"/>
            <a:ext cx="5432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endCxn id="6" idx="0"/>
          </p:cNvCxnSpPr>
          <p:nvPr/>
        </p:nvCxnSpPr>
        <p:spPr>
          <a:xfrm>
            <a:off x="2580946" y="2606396"/>
            <a:ext cx="0" cy="2193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10" idx="0"/>
          </p:cNvCxnSpPr>
          <p:nvPr/>
        </p:nvCxnSpPr>
        <p:spPr>
          <a:xfrm>
            <a:off x="8013266" y="2603659"/>
            <a:ext cx="0" cy="3174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endCxn id="44" idx="0"/>
          </p:cNvCxnSpPr>
          <p:nvPr/>
        </p:nvCxnSpPr>
        <p:spPr>
          <a:xfrm>
            <a:off x="1334362" y="3827228"/>
            <a:ext cx="13697" cy="3112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>
            <a:off x="6297641" y="3452278"/>
            <a:ext cx="1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flipH="1" flipV="1">
            <a:off x="3133487" y="3832754"/>
            <a:ext cx="2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 flipH="1" flipV="1">
            <a:off x="8471958" y="3459953"/>
            <a:ext cx="2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 flipH="1" flipV="1">
            <a:off x="9545401" y="3457222"/>
            <a:ext cx="2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3" name="TextBox 212"/>
          <p:cNvSpPr txBox="1"/>
          <p:nvPr/>
        </p:nvSpPr>
        <p:spPr>
          <a:xfrm>
            <a:off x="556394" y="5315883"/>
            <a:ext cx="1583330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Townhouse (3 Storey)</a:t>
            </a:r>
            <a:endParaRPr lang="en-MY" sz="1200" dirty="0"/>
          </a:p>
        </p:txBody>
      </p:sp>
      <p:cxnSp>
        <p:nvCxnSpPr>
          <p:cNvPr id="215" name="Straight Connector 214"/>
          <p:cNvCxnSpPr>
            <a:stCxn id="6" idx="2"/>
            <a:endCxn id="63" idx="0"/>
          </p:cNvCxnSpPr>
          <p:nvPr/>
        </p:nvCxnSpPr>
        <p:spPr>
          <a:xfrm>
            <a:off x="2580946" y="3130588"/>
            <a:ext cx="0" cy="1261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>
            <a:off x="8013266" y="3235063"/>
            <a:ext cx="0" cy="2119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8149201" y="4920752"/>
            <a:ext cx="2043796" cy="277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Apartment (6 Storey)</a:t>
            </a:r>
            <a:endParaRPr lang="en-MY" sz="1200" dirty="0"/>
          </a:p>
        </p:txBody>
      </p:sp>
      <p:sp>
        <p:nvSpPr>
          <p:cNvPr id="220" name="TextBox 219"/>
          <p:cNvSpPr txBox="1"/>
          <p:nvPr/>
        </p:nvSpPr>
        <p:spPr>
          <a:xfrm>
            <a:off x="2635341" y="5302909"/>
            <a:ext cx="96651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Clubhouse + TNB + Guardhouse</a:t>
            </a:r>
            <a:endParaRPr lang="en-MY" sz="1200" dirty="0"/>
          </a:p>
        </p:txBody>
      </p:sp>
      <p:sp>
        <p:nvSpPr>
          <p:cNvPr id="222" name="TextBox 221"/>
          <p:cNvSpPr txBox="1"/>
          <p:nvPr/>
        </p:nvSpPr>
        <p:spPr>
          <a:xfrm>
            <a:off x="5821919" y="4899518"/>
            <a:ext cx="217431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Staging</a:t>
            </a:r>
            <a:endParaRPr lang="en-MY" sz="1200" dirty="0"/>
          </a:p>
        </p:txBody>
      </p:sp>
      <p:cxnSp>
        <p:nvCxnSpPr>
          <p:cNvPr id="231" name="Straight Connector 230"/>
          <p:cNvCxnSpPr/>
          <p:nvPr/>
        </p:nvCxnSpPr>
        <p:spPr>
          <a:xfrm>
            <a:off x="7475265" y="3452278"/>
            <a:ext cx="1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1334362" y="3819025"/>
            <a:ext cx="2979548" cy="110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flipV="1">
            <a:off x="6297641" y="3455264"/>
            <a:ext cx="3247760" cy="2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592388" y="3611490"/>
            <a:ext cx="0" cy="2157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102440" y="3256786"/>
            <a:ext cx="957011" cy="380535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chemeClr val="tx1"/>
                </a:solidFill>
              </a:rPr>
              <a:t>SV 1 (Salman) </a:t>
            </a:r>
            <a:endParaRPr lang="en-MY" sz="1200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794250" y="4138505"/>
            <a:ext cx="957011" cy="3355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3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788294" y="4739297"/>
            <a:ext cx="957011" cy="3595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778794" y="5302909"/>
            <a:ext cx="966511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Carpark</a:t>
            </a:r>
            <a:endParaRPr lang="en-MY" sz="1200" dirty="0"/>
          </a:p>
        </p:txBody>
      </p:sp>
      <p:cxnSp>
        <p:nvCxnSpPr>
          <p:cNvPr id="74" name="Straight Connector 73"/>
          <p:cNvCxnSpPr/>
          <p:nvPr/>
        </p:nvCxnSpPr>
        <p:spPr>
          <a:xfrm flipH="1" flipV="1">
            <a:off x="4304925" y="3827228"/>
            <a:ext cx="2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9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03901" y="464999"/>
            <a:ext cx="3483394" cy="37837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Team Arrangement </a:t>
            </a:r>
            <a:r>
              <a:rPr lang="en-MY" dirty="0" smtClean="0"/>
              <a:t>(Maintenance)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4895267" y="1753748"/>
            <a:ext cx="1030014" cy="36260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PM 1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2354975" y="2825788"/>
            <a:ext cx="451942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SE 1 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87295" y="2921119"/>
            <a:ext cx="451942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SE 2 </a:t>
            </a:r>
            <a:endParaRPr lang="en-MY" sz="1200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410274" y="2116356"/>
            <a:ext cx="0" cy="4961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31377" y="3743661"/>
            <a:ext cx="1453523" cy="3355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1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31377" y="4348287"/>
            <a:ext cx="1453523" cy="35957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11077903" y="441434"/>
            <a:ext cx="0" cy="61800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11201412" y="2750353"/>
            <a:ext cx="87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SE</a:t>
            </a:r>
          </a:p>
          <a:p>
            <a:r>
              <a:rPr lang="en-MY" sz="1200" dirty="0" smtClean="0"/>
              <a:t>= </a:t>
            </a:r>
            <a:r>
              <a:rPr lang="en-MY" sz="1200" dirty="0"/>
              <a:t>2</a:t>
            </a:r>
            <a:r>
              <a:rPr lang="en-MY" sz="1200" dirty="0" smtClean="0"/>
              <a:t>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</a:t>
            </a:r>
            <a:r>
              <a:rPr lang="en-MY" sz="1200" dirty="0">
                <a:solidFill>
                  <a:srgbClr val="FF0000"/>
                </a:solidFill>
              </a:rPr>
              <a:t>2</a:t>
            </a:r>
            <a:r>
              <a:rPr lang="en-MY" sz="1200" dirty="0" smtClean="0">
                <a:solidFill>
                  <a:srgbClr val="FF0000"/>
                </a:solidFill>
              </a:rPr>
              <a:t>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1223713" y="4226796"/>
            <a:ext cx="1006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/>
              <a:t>W</a:t>
            </a:r>
            <a:r>
              <a:rPr lang="en-MY" sz="1200" dirty="0" smtClean="0"/>
              <a:t>orker</a:t>
            </a:r>
          </a:p>
          <a:p>
            <a:r>
              <a:rPr lang="en-MY" sz="1200" dirty="0" smtClean="0"/>
              <a:t>= 38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- 38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6440288" y="1770062"/>
            <a:ext cx="2695928" cy="36260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>
                <a:solidFill>
                  <a:srgbClr val="FF0000"/>
                </a:solidFill>
              </a:rPr>
              <a:t>+ QS 1 + Safety Officer 1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11219769" y="1960065"/>
            <a:ext cx="1150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QS + SO</a:t>
            </a:r>
          </a:p>
          <a:p>
            <a:r>
              <a:rPr lang="en-MY" sz="1200" dirty="0" smtClean="0"/>
              <a:t>= </a:t>
            </a:r>
            <a:r>
              <a:rPr lang="en-MY" sz="1200" dirty="0"/>
              <a:t>2</a:t>
            </a:r>
            <a:r>
              <a:rPr lang="en-MY" sz="1200" dirty="0" smtClean="0"/>
              <a:t>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</a:t>
            </a:r>
            <a:r>
              <a:rPr lang="en-MY" sz="1200" dirty="0">
                <a:solidFill>
                  <a:srgbClr val="FF0000"/>
                </a:solidFill>
              </a:rPr>
              <a:t>2</a:t>
            </a:r>
            <a:r>
              <a:rPr lang="en-MY" sz="1200" dirty="0" smtClean="0">
                <a:solidFill>
                  <a:srgbClr val="FF0000"/>
                </a:solidFill>
              </a:rPr>
              <a:t>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11214488" y="1356401"/>
            <a:ext cx="1150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PM</a:t>
            </a:r>
          </a:p>
          <a:p>
            <a:r>
              <a:rPr lang="en-MY" sz="1200" dirty="0" smtClean="0"/>
              <a:t>= 1 org</a:t>
            </a:r>
            <a:endParaRPr lang="en-MY" sz="1200" dirty="0"/>
          </a:p>
        </p:txBody>
      </p:sp>
      <p:sp>
        <p:nvSpPr>
          <p:cNvPr id="165" name="Rectangle 164"/>
          <p:cNvSpPr/>
          <p:nvPr/>
        </p:nvSpPr>
        <p:spPr>
          <a:xfrm>
            <a:off x="10195263" y="3756073"/>
            <a:ext cx="783336" cy="3355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>
                <a:solidFill>
                  <a:srgbClr val="FF0000"/>
                </a:solidFill>
              </a:rPr>
              <a:t>5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2251666" y="3743661"/>
            <a:ext cx="933733" cy="3355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2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317725" y="3745921"/>
            <a:ext cx="933733" cy="3355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3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7574011" y="3762240"/>
            <a:ext cx="1578540" cy="33559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C1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9349013" y="3759866"/>
            <a:ext cx="783336" cy="3355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>
                <a:solidFill>
                  <a:srgbClr val="FF0000"/>
                </a:solidFill>
              </a:rPr>
              <a:t>4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2245710" y="4344453"/>
            <a:ext cx="933733" cy="35957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3317725" y="4339839"/>
            <a:ext cx="933733" cy="3595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579967" y="4347014"/>
            <a:ext cx="1578540" cy="35957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2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9347088" y="4348287"/>
            <a:ext cx="783336" cy="3595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10195263" y="4344494"/>
            <a:ext cx="783336" cy="3595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2580946" y="2606396"/>
            <a:ext cx="5432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endCxn id="6" idx="0"/>
          </p:cNvCxnSpPr>
          <p:nvPr/>
        </p:nvCxnSpPr>
        <p:spPr>
          <a:xfrm>
            <a:off x="2580946" y="2606396"/>
            <a:ext cx="0" cy="2193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10" idx="0"/>
          </p:cNvCxnSpPr>
          <p:nvPr/>
        </p:nvCxnSpPr>
        <p:spPr>
          <a:xfrm>
            <a:off x="8013266" y="2603659"/>
            <a:ext cx="0" cy="3174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>
            <a:endCxn id="177" idx="0"/>
          </p:cNvCxnSpPr>
          <p:nvPr/>
        </p:nvCxnSpPr>
        <p:spPr>
          <a:xfrm flipH="1">
            <a:off x="3784592" y="3459636"/>
            <a:ext cx="2731" cy="2862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flipH="1" flipV="1">
            <a:off x="2734356" y="3437910"/>
            <a:ext cx="2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 flipH="1" flipV="1">
            <a:off x="8428694" y="3456792"/>
            <a:ext cx="2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flipH="1" flipV="1">
            <a:off x="10633492" y="3449144"/>
            <a:ext cx="2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 flipH="1" flipV="1">
            <a:off x="9848028" y="3456792"/>
            <a:ext cx="2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3" name="TextBox 212"/>
          <p:cNvSpPr txBox="1"/>
          <p:nvPr/>
        </p:nvSpPr>
        <p:spPr>
          <a:xfrm>
            <a:off x="431377" y="4921039"/>
            <a:ext cx="146029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Townhouse (3 Storey) </a:t>
            </a:r>
            <a:endParaRPr lang="en-MY" sz="1200" dirty="0"/>
          </a:p>
        </p:txBody>
      </p:sp>
      <p:cxnSp>
        <p:nvCxnSpPr>
          <p:cNvPr id="215" name="Straight Connector 214"/>
          <p:cNvCxnSpPr>
            <a:stCxn id="6" idx="2"/>
          </p:cNvCxnSpPr>
          <p:nvPr/>
        </p:nvCxnSpPr>
        <p:spPr>
          <a:xfrm>
            <a:off x="2580946" y="3130588"/>
            <a:ext cx="0" cy="3249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>
            <a:off x="8013266" y="3235063"/>
            <a:ext cx="0" cy="2119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8" name="TextBox 217"/>
          <p:cNvSpPr txBox="1"/>
          <p:nvPr/>
        </p:nvSpPr>
        <p:spPr>
          <a:xfrm>
            <a:off x="5714964" y="4908065"/>
            <a:ext cx="1665048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Staging</a:t>
            </a:r>
            <a:endParaRPr lang="en-MY" sz="1200" dirty="0"/>
          </a:p>
        </p:txBody>
      </p:sp>
      <p:sp>
        <p:nvSpPr>
          <p:cNvPr id="219" name="TextBox 218"/>
          <p:cNvSpPr txBox="1"/>
          <p:nvPr/>
        </p:nvSpPr>
        <p:spPr>
          <a:xfrm>
            <a:off x="9347088" y="4921039"/>
            <a:ext cx="1631511" cy="2796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Apartment (6 Storey)</a:t>
            </a:r>
            <a:endParaRPr lang="en-MY" sz="1200" dirty="0"/>
          </a:p>
        </p:txBody>
      </p:sp>
      <p:sp>
        <p:nvSpPr>
          <p:cNvPr id="220" name="TextBox 219"/>
          <p:cNvSpPr txBox="1"/>
          <p:nvPr/>
        </p:nvSpPr>
        <p:spPr>
          <a:xfrm>
            <a:off x="2236211" y="4908065"/>
            <a:ext cx="94300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Clubhouse + TNB + Guardhouse</a:t>
            </a:r>
            <a:endParaRPr lang="en-MY" sz="1200" dirty="0"/>
          </a:p>
        </p:txBody>
      </p:sp>
      <p:sp>
        <p:nvSpPr>
          <p:cNvPr id="221" name="TextBox 220"/>
          <p:cNvSpPr txBox="1"/>
          <p:nvPr/>
        </p:nvSpPr>
        <p:spPr>
          <a:xfrm>
            <a:off x="3317725" y="4900738"/>
            <a:ext cx="968844" cy="276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Carpark</a:t>
            </a:r>
            <a:endParaRPr lang="en-MY" sz="1200" dirty="0"/>
          </a:p>
        </p:txBody>
      </p:sp>
      <p:sp>
        <p:nvSpPr>
          <p:cNvPr id="225" name="Rectangle 224"/>
          <p:cNvSpPr/>
          <p:nvPr/>
        </p:nvSpPr>
        <p:spPr>
          <a:xfrm>
            <a:off x="5707961" y="3752478"/>
            <a:ext cx="794032" cy="3355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B1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5714964" y="4353550"/>
            <a:ext cx="792025" cy="35232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8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6618841" y="3751105"/>
            <a:ext cx="758835" cy="3355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B2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6618841" y="4352177"/>
            <a:ext cx="790803" cy="359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8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7574010" y="4900738"/>
            <a:ext cx="1581893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Gutter</a:t>
            </a:r>
            <a:endParaRPr lang="en-MY" sz="1200" dirty="0"/>
          </a:p>
        </p:txBody>
      </p:sp>
      <p:cxnSp>
        <p:nvCxnSpPr>
          <p:cNvPr id="230" name="Straight Connector 229"/>
          <p:cNvCxnSpPr/>
          <p:nvPr/>
        </p:nvCxnSpPr>
        <p:spPr>
          <a:xfrm>
            <a:off x="6135226" y="3453548"/>
            <a:ext cx="1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7009905" y="3439079"/>
            <a:ext cx="1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810671" y="3437910"/>
            <a:ext cx="4067999" cy="84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flipV="1">
            <a:off x="6135226" y="3447054"/>
            <a:ext cx="4498266" cy="125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375305" y="3745921"/>
            <a:ext cx="933733" cy="3355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A1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375305" y="4339839"/>
            <a:ext cx="933733" cy="35957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cxnSp>
        <p:nvCxnSpPr>
          <p:cNvPr id="85" name="Straight Connector 84"/>
          <p:cNvCxnSpPr>
            <a:endCxn id="83" idx="0"/>
          </p:cNvCxnSpPr>
          <p:nvPr/>
        </p:nvCxnSpPr>
        <p:spPr>
          <a:xfrm flipH="1">
            <a:off x="4842172" y="3459636"/>
            <a:ext cx="4292" cy="2862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375305" y="4900738"/>
            <a:ext cx="968844" cy="2769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Glazing Bar</a:t>
            </a:r>
            <a:endParaRPr lang="en-MY" sz="1200" dirty="0"/>
          </a:p>
        </p:txBody>
      </p:sp>
      <p:cxnSp>
        <p:nvCxnSpPr>
          <p:cNvPr id="62" name="Straight Connector 61"/>
          <p:cNvCxnSpPr/>
          <p:nvPr/>
        </p:nvCxnSpPr>
        <p:spPr>
          <a:xfrm flipH="1" flipV="1">
            <a:off x="824849" y="3436923"/>
            <a:ext cx="2" cy="303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1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03901" y="464999"/>
            <a:ext cx="3210996" cy="37837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Team Arrangement (Overall)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4895267" y="1753748"/>
            <a:ext cx="1030014" cy="36260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PM 1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4190824" y="2791637"/>
            <a:ext cx="451942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00B050"/>
                </a:solidFill>
              </a:rPr>
              <a:t>SE 1 </a:t>
            </a:r>
            <a:endParaRPr lang="en-MY" sz="1200" dirty="0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34019" y="2902626"/>
            <a:ext cx="451942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SE 2 </a:t>
            </a:r>
            <a:endParaRPr lang="en-MY" sz="1200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410274" y="2116356"/>
            <a:ext cx="0" cy="4961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11077903" y="441434"/>
            <a:ext cx="0" cy="61800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11201412" y="2750353"/>
            <a:ext cx="87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SE</a:t>
            </a:r>
          </a:p>
          <a:p>
            <a:r>
              <a:rPr lang="en-MY" sz="1200" dirty="0" smtClean="0"/>
              <a:t>= </a:t>
            </a:r>
            <a:r>
              <a:rPr lang="en-MY" sz="1200" dirty="0"/>
              <a:t>2</a:t>
            </a:r>
            <a:r>
              <a:rPr lang="en-MY" sz="1200" dirty="0" smtClean="0"/>
              <a:t>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</a:t>
            </a:r>
            <a:r>
              <a:rPr lang="en-MY" sz="1200" dirty="0">
                <a:solidFill>
                  <a:srgbClr val="FF0000"/>
                </a:solidFill>
              </a:rPr>
              <a:t>2</a:t>
            </a:r>
            <a:r>
              <a:rPr lang="en-MY" sz="1200" dirty="0" smtClean="0">
                <a:solidFill>
                  <a:srgbClr val="FF0000"/>
                </a:solidFill>
              </a:rPr>
              <a:t>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1223713" y="4226796"/>
            <a:ext cx="1006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/>
              <a:t>W</a:t>
            </a:r>
            <a:r>
              <a:rPr lang="en-MY" sz="1200" dirty="0" smtClean="0"/>
              <a:t>orker</a:t>
            </a:r>
          </a:p>
          <a:p>
            <a:r>
              <a:rPr lang="en-MY" sz="1200" dirty="0" smtClean="0"/>
              <a:t>= 38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- 38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6440288" y="1770062"/>
            <a:ext cx="2695928" cy="36260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>
                <a:solidFill>
                  <a:srgbClr val="00B050"/>
                </a:solidFill>
              </a:rPr>
              <a:t>+ QS 1 + Safety Officer 1</a:t>
            </a:r>
            <a:endParaRPr lang="en-MY" dirty="0">
              <a:solidFill>
                <a:srgbClr val="00B050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11219769" y="1960065"/>
            <a:ext cx="1150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QS + SO</a:t>
            </a:r>
          </a:p>
          <a:p>
            <a:r>
              <a:rPr lang="en-MY" sz="1200" dirty="0" smtClean="0"/>
              <a:t>= </a:t>
            </a:r>
            <a:r>
              <a:rPr lang="en-MY" sz="1200" dirty="0"/>
              <a:t>2</a:t>
            </a:r>
            <a:r>
              <a:rPr lang="en-MY" sz="1200" dirty="0" smtClean="0"/>
              <a:t> org</a:t>
            </a:r>
          </a:p>
          <a:p>
            <a:r>
              <a:rPr lang="en-MY" sz="1200" dirty="0" smtClean="0">
                <a:solidFill>
                  <a:srgbClr val="FF0000"/>
                </a:solidFill>
              </a:rPr>
              <a:t>- </a:t>
            </a:r>
            <a:r>
              <a:rPr lang="en-MY" sz="1200" dirty="0">
                <a:solidFill>
                  <a:srgbClr val="FF0000"/>
                </a:solidFill>
              </a:rPr>
              <a:t>2</a:t>
            </a:r>
            <a:r>
              <a:rPr lang="en-MY" sz="1200" dirty="0" smtClean="0">
                <a:solidFill>
                  <a:srgbClr val="FF0000"/>
                </a:solidFill>
              </a:rPr>
              <a:t> org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11214488" y="1356401"/>
            <a:ext cx="1150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PM</a:t>
            </a:r>
          </a:p>
          <a:p>
            <a:r>
              <a:rPr lang="en-MY" sz="1200" dirty="0" smtClean="0"/>
              <a:t>= 1 org</a:t>
            </a:r>
            <a:endParaRPr lang="en-MY" sz="1200" dirty="0"/>
          </a:p>
        </p:txBody>
      </p:sp>
      <p:sp>
        <p:nvSpPr>
          <p:cNvPr id="178" name="Rectangle 177"/>
          <p:cNvSpPr/>
          <p:nvPr/>
        </p:nvSpPr>
        <p:spPr>
          <a:xfrm>
            <a:off x="6483364" y="3672582"/>
            <a:ext cx="753251" cy="33559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B1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6489320" y="4257356"/>
            <a:ext cx="753251" cy="35957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2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4416795" y="2585166"/>
            <a:ext cx="244319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endCxn id="6" idx="0"/>
          </p:cNvCxnSpPr>
          <p:nvPr/>
        </p:nvCxnSpPr>
        <p:spPr>
          <a:xfrm>
            <a:off x="4416795" y="2572245"/>
            <a:ext cx="0" cy="2193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10" idx="0"/>
          </p:cNvCxnSpPr>
          <p:nvPr/>
        </p:nvCxnSpPr>
        <p:spPr>
          <a:xfrm>
            <a:off x="6859990" y="2585166"/>
            <a:ext cx="0" cy="3174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>
            <a:stCxn id="6" idx="2"/>
            <a:endCxn id="83" idx="0"/>
          </p:cNvCxnSpPr>
          <p:nvPr/>
        </p:nvCxnSpPr>
        <p:spPr>
          <a:xfrm>
            <a:off x="4416795" y="3096437"/>
            <a:ext cx="4813" cy="6062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endCxn id="178" idx="0"/>
          </p:cNvCxnSpPr>
          <p:nvPr/>
        </p:nvCxnSpPr>
        <p:spPr>
          <a:xfrm>
            <a:off x="6859990" y="3216570"/>
            <a:ext cx="0" cy="456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TextBox 228"/>
          <p:cNvSpPr txBox="1"/>
          <p:nvPr/>
        </p:nvSpPr>
        <p:spPr>
          <a:xfrm>
            <a:off x="6483363" y="4866116"/>
            <a:ext cx="75325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Gutter</a:t>
            </a:r>
            <a:endParaRPr lang="en-MY" sz="1200" dirty="0"/>
          </a:p>
        </p:txBody>
      </p:sp>
      <p:sp>
        <p:nvSpPr>
          <p:cNvPr id="83" name="Rectangle 82"/>
          <p:cNvSpPr/>
          <p:nvPr/>
        </p:nvSpPr>
        <p:spPr>
          <a:xfrm>
            <a:off x="3954741" y="3702652"/>
            <a:ext cx="933733" cy="3355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 smtClean="0">
                <a:solidFill>
                  <a:srgbClr val="FF0000"/>
                </a:solidFill>
              </a:rPr>
              <a:t>Team </a:t>
            </a:r>
            <a:r>
              <a:rPr lang="en-MY" sz="1200" dirty="0" smtClean="0">
                <a:solidFill>
                  <a:srgbClr val="FF0000"/>
                </a:solidFill>
              </a:rPr>
              <a:t>TSK 1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954741" y="4267273"/>
            <a:ext cx="933733" cy="35957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200" dirty="0">
                <a:solidFill>
                  <a:srgbClr val="FF0000"/>
                </a:solidFill>
              </a:rPr>
              <a:t>4</a:t>
            </a:r>
            <a:r>
              <a:rPr lang="en-MY" sz="1200" dirty="0" smtClean="0">
                <a:solidFill>
                  <a:srgbClr val="FF0000"/>
                </a:solidFill>
              </a:rPr>
              <a:t> Worker</a:t>
            </a:r>
            <a:endParaRPr lang="en-MY" sz="1200" dirty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939656" y="5088079"/>
            <a:ext cx="968844" cy="2769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/>
              <a:t>Glazing Bar</a:t>
            </a:r>
            <a:endParaRPr lang="en-MY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634019" y="2111074"/>
            <a:ext cx="717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err="1" smtClean="0">
                <a:solidFill>
                  <a:srgbClr val="00B050"/>
                </a:solidFill>
              </a:rPr>
              <a:t>Naqibah</a:t>
            </a:r>
            <a:endParaRPr lang="en-MY" sz="1200" dirty="0">
              <a:solidFill>
                <a:srgbClr val="00B05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786602" y="4635823"/>
            <a:ext cx="1260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dirty="0" smtClean="0">
                <a:solidFill>
                  <a:srgbClr val="00B050"/>
                </a:solidFill>
              </a:rPr>
              <a:t>Amin, Salman </a:t>
            </a:r>
          </a:p>
          <a:p>
            <a:pPr algn="ctr"/>
            <a:r>
              <a:rPr lang="en-MY" sz="1200" dirty="0" smtClean="0"/>
              <a:t>+ 2 New worker</a:t>
            </a:r>
            <a:endParaRPr lang="en-MY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4134573" y="3068926"/>
            <a:ext cx="717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err="1" smtClean="0">
                <a:solidFill>
                  <a:srgbClr val="00B050"/>
                </a:solidFill>
              </a:rPr>
              <a:t>Nazmi</a:t>
            </a:r>
            <a:endParaRPr lang="en-MY" sz="1200" dirty="0">
              <a:solidFill>
                <a:srgbClr val="00B05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953829" y="2111074"/>
            <a:ext cx="717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>
                <a:solidFill>
                  <a:srgbClr val="00B050"/>
                </a:solidFill>
              </a:rPr>
              <a:t>Amir</a:t>
            </a:r>
            <a:endParaRPr lang="en-MY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45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329" y="611797"/>
            <a:ext cx="4391748" cy="37837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Team Arrangement Minimum </a:t>
            </a:r>
            <a:r>
              <a:rPr lang="en-MY" dirty="0"/>
              <a:t>R</a:t>
            </a:r>
            <a:r>
              <a:rPr lang="en-MY" dirty="0" smtClean="0"/>
              <a:t>equirement</a:t>
            </a:r>
            <a:endParaRPr lang="en-MY" dirty="0"/>
          </a:p>
        </p:txBody>
      </p:sp>
      <p:sp>
        <p:nvSpPr>
          <p:cNvPr id="2" name="TextBox 1"/>
          <p:cNvSpPr txBox="1"/>
          <p:nvPr/>
        </p:nvSpPr>
        <p:spPr>
          <a:xfrm>
            <a:off x="320040" y="1911096"/>
            <a:ext cx="839434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Apartment = 8 block = </a:t>
            </a:r>
            <a:r>
              <a:rPr lang="en-US" dirty="0" smtClean="0"/>
              <a:t>3 </a:t>
            </a:r>
            <a:r>
              <a:rPr lang="en-US" dirty="0" smtClean="0"/>
              <a:t>months </a:t>
            </a:r>
            <a:r>
              <a:rPr lang="en-US" dirty="0" smtClean="0"/>
              <a:t>(</a:t>
            </a:r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 smtClean="0"/>
              <a:t>weeks per block) 			= </a:t>
            </a:r>
            <a:r>
              <a:rPr lang="en-US" dirty="0" smtClean="0"/>
              <a:t>2 </a:t>
            </a:r>
            <a:r>
              <a:rPr lang="en-US" dirty="0" smtClean="0"/>
              <a:t>team</a:t>
            </a:r>
          </a:p>
          <a:p>
            <a:r>
              <a:rPr lang="en-US" dirty="0" smtClean="0"/>
              <a:t>2. Townhouse = 10 block = </a:t>
            </a:r>
            <a:r>
              <a:rPr lang="en-US" dirty="0" smtClean="0"/>
              <a:t>4 </a:t>
            </a:r>
            <a:r>
              <a:rPr lang="en-US" dirty="0" smtClean="0"/>
              <a:t>months </a:t>
            </a:r>
            <a:r>
              <a:rPr lang="en-US" dirty="0" smtClean="0"/>
              <a:t>(1.5 </a:t>
            </a:r>
            <a:r>
              <a:rPr lang="en-US" dirty="0" smtClean="0"/>
              <a:t>weeks per block) 			= 1 team</a:t>
            </a:r>
          </a:p>
          <a:p>
            <a:r>
              <a:rPr lang="en-US" dirty="0" smtClean="0"/>
              <a:t>3. Other = 4 months (2 month clubhouse, </a:t>
            </a:r>
            <a:r>
              <a:rPr lang="en-US" dirty="0"/>
              <a:t>1</a:t>
            </a:r>
            <a:r>
              <a:rPr lang="en-US" dirty="0" smtClean="0"/>
              <a:t> month TNB, 1 month Guardhouse)	= 1 team</a:t>
            </a:r>
          </a:p>
          <a:p>
            <a:r>
              <a:rPr lang="en-US" dirty="0" smtClean="0"/>
              <a:t>4. Staging 							= 1 team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5. Glazing Bar 							= 1 team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6. Gutter 								= 1 team</a:t>
            </a:r>
          </a:p>
          <a:p>
            <a:endParaRPr lang="en-US" dirty="0" smtClean="0"/>
          </a:p>
          <a:p>
            <a:r>
              <a:rPr lang="en-US" dirty="0" smtClean="0"/>
              <a:t>Total Painting: </a:t>
            </a:r>
            <a:r>
              <a:rPr lang="en-US" dirty="0" smtClean="0"/>
              <a:t>5 </a:t>
            </a:r>
            <a:r>
              <a:rPr lang="en-US" dirty="0" smtClean="0"/>
              <a:t>teams</a:t>
            </a:r>
            <a:endParaRPr lang="en-US" dirty="0"/>
          </a:p>
          <a:p>
            <a:r>
              <a:rPr lang="en-US" dirty="0" smtClean="0"/>
              <a:t>Total:  </a:t>
            </a:r>
            <a:r>
              <a:rPr lang="en-US" dirty="0" smtClean="0"/>
              <a:t>7 </a:t>
            </a:r>
            <a:r>
              <a:rPr lang="en-US" dirty="0" smtClean="0"/>
              <a:t>teams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0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1862" y="516364"/>
            <a:ext cx="2638097" cy="37837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Resources allocation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798786" y="1608083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1. </a:t>
            </a:r>
            <a:r>
              <a:rPr lang="en-MY" dirty="0" err="1" smtClean="0"/>
              <a:t>Rumah</a:t>
            </a:r>
            <a:r>
              <a:rPr lang="en-MY" dirty="0" smtClean="0"/>
              <a:t> 	-    1 no</a:t>
            </a:r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798786" y="2822028"/>
            <a:ext cx="4813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2. </a:t>
            </a:r>
            <a:r>
              <a:rPr lang="en-MY" dirty="0" err="1" smtClean="0"/>
              <a:t>Bomlift</a:t>
            </a:r>
            <a:r>
              <a:rPr lang="en-MY" dirty="0" smtClean="0"/>
              <a:t>		-    2 </a:t>
            </a:r>
            <a:r>
              <a:rPr lang="en-MY" dirty="0" err="1" smtClean="0"/>
              <a:t>nos</a:t>
            </a: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798786" y="4577671"/>
            <a:ext cx="4813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4. Staging		-    800 set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8786" y="3707837"/>
            <a:ext cx="4813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3</a:t>
            </a:r>
            <a:r>
              <a:rPr lang="en-MY" dirty="0" smtClean="0"/>
              <a:t>. Transport (Hilux)	-    2 </a:t>
            </a:r>
            <a:r>
              <a:rPr lang="en-MY" dirty="0" err="1" smtClean="0"/>
              <a:t>nos</a:t>
            </a:r>
            <a:r>
              <a:rPr lang="en-MY" dirty="0" smtClean="0"/>
              <a:t>	</a:t>
            </a:r>
            <a:endParaRPr lang="en-MY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82869" y="2653862"/>
            <a:ext cx="108256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82868" y="3509825"/>
            <a:ext cx="108256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82868" y="4362109"/>
            <a:ext cx="108256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98786" y="2087145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* Store Provided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9700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1821</TotalTime>
  <Words>479</Words>
  <Application>Microsoft Office PowerPoint</Application>
  <PresentationFormat>Widescreen</PresentationFormat>
  <Paragraphs>142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User</dc:creator>
  <cp:lastModifiedBy>User</cp:lastModifiedBy>
  <cp:revision>112</cp:revision>
  <dcterms:created xsi:type="dcterms:W3CDTF">2022-06-30T07:24:02Z</dcterms:created>
  <dcterms:modified xsi:type="dcterms:W3CDTF">2022-07-25T02:58:16Z</dcterms:modified>
</cp:coreProperties>
</file>